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"/>
      <p:regular r:id="rId21"/>
    </p:embeddedFont>
    <p:embeddedFont>
      <p:font typeface="Heebo"/>
      <p:regular r:id="rId22"/>
    </p:embeddedFont>
    <p:embeddedFont>
      <p:font typeface="Heebo"/>
      <p:regular r:id="rId23"/>
    </p:embeddedFont>
    <p:embeddedFont>
      <p:font typeface="Heeb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548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Опорно-рухова система людини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820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Опорно-рухова система є основою нашого тіла, відповідає за рух, підтримку постави, захист внутрішніх органів.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630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810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Дмитрашко Олександр, КНК-21.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616"/>
            <a:ext cx="72466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Кістки: будова та функції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3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2128718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04370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Твердість та міцність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8845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Кістки забезпечують опору та форму тіла, захищаючи внутрішні органи від пошкоджень.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43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12871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04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Важливі для руху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53412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Кістки слугують точками прикріплення м'язів, дозволяючи нам рухатися та виконувати різноманітні дії.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4915614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3060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Виробництво клітин крові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535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кістковому мозку утворюються клітини крові, що забезпечують кисневий обмін та імунний захист.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8103" y="4915614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483060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Мінеральний резервуар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67535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Кістки є місцем зберігання кальцію та фосфору, які необхідні для багатьох життєво важливих функцій організму.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7515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М'язи: типи та роль в русі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3884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Поперечно-смугасті м'язи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Довільні, контролюються свідомістю. Забезпечують швидкі, сильні скорочення, відповідають за рух кінцівок та тулуба.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Гладкі м'язи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Недовільні, працюють автономно. Забезпечують повільні, тривалі скорочення. Зустрічаються у внутрішніх органах (шлунок, кишківник, кровоносні судини).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Серцевий м'яз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Спеціальний тип поперечно-смугастої тканини. Працює ритмічно, забезпечуючи безперервний рух крові по тілу.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8856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Суглоби: класифікація та рухи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Тип суглобу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Характеристика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Приклади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Кулястий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Дозволяє рух у всіх напрямках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Плечовий, тазостегновий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Циліндричний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Обмежений рух навколо однієї осі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Ліктьовий, колінний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Еліпсоїдний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Рух в двох площинах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П'ястно-фаланговий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Зв'язки та сухожилля: стабілізація суглобів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Зв'язки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З'єднують кістки, забезпечують стабільність, обмежують рух.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Сухожилля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З'єднують м'язи з кістками, передаючи силу скорочення м'язів.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338423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Захист від пошкоджень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Зв'язки та сухожилля запобігають травмам, забезпечуючи цілісність суглобів.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Порушення в опорно-руховій системі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Переломи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461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Пошкодження кісткової тканини, викликані травмою.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Артрит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74618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Запальне захворювання суглобів, викликане зносом хряща.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15243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46219"/>
            <a:ext cx="3036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М'язові розтягнення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36638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Пошкодження м'язових волокон, що виникає при перенапруженні.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515243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Сколіоз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436638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Викривлення хребта, що призводить до порушення постави та болю.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698897"/>
            <a:ext cx="11433453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Профілактика та лікування захворювань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99960" y="1805940"/>
            <a:ext cx="30480" cy="5724644"/>
          </a:xfrm>
          <a:prstGeom prst="roundRect">
            <a:avLst>
              <a:gd name="adj" fmla="val 297674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6346627" y="2276713"/>
            <a:ext cx="756047" cy="30480"/>
          </a:xfrm>
          <a:prstGeom prst="roundRect">
            <a:avLst>
              <a:gd name="adj" fmla="val 297674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7072193" y="2048947"/>
            <a:ext cx="486013" cy="48601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6621" y="2129909"/>
            <a:ext cx="117038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2837259" y="2021919"/>
            <a:ext cx="328981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Здоровий спосіб життя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6047" y="2489002"/>
            <a:ext cx="537102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Правильне харчування, регулярні фізичні навантаження, відмова від шкідливих звичок.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7727" y="3356729"/>
            <a:ext cx="756047" cy="30480"/>
          </a:xfrm>
          <a:prstGeom prst="roundRect">
            <a:avLst>
              <a:gd name="adj" fmla="val 297674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7072193" y="3128963"/>
            <a:ext cx="486013" cy="48601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3165" y="3209925"/>
            <a:ext cx="184071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8503325" y="3101935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Контроль ваги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503325" y="3569018"/>
            <a:ext cx="537102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Надмірна вага навантажує суглоби, збільшуючи ризик артриту та інших захворювань.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46627" y="4328755"/>
            <a:ext cx="756047" cy="30480"/>
          </a:xfrm>
          <a:prstGeom prst="roundRect">
            <a:avLst>
              <a:gd name="adj" fmla="val 297674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2193" y="4100989"/>
            <a:ext cx="486013" cy="48601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3760" y="4181951"/>
            <a:ext cx="182761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2958465" y="4073962"/>
            <a:ext cx="3168610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Регулярні обстеження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56047" y="4541044"/>
            <a:ext cx="537102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Рання діагностика дозволяє запобігти ускладненням та ефективно лікувати захворювання.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7727" y="5300901"/>
            <a:ext cx="756047" cy="30480"/>
          </a:xfrm>
          <a:prstGeom prst="roundRect">
            <a:avLst>
              <a:gd name="adj" fmla="val 297674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2193" y="5073134"/>
            <a:ext cx="486013" cy="48601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08044" y="5154097"/>
            <a:ext cx="21419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8503325" y="5046107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Фізіотерапія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503325" y="5513189"/>
            <a:ext cx="537102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Комплекс вправ та процедур, спрямованих на відновлення рухливості та функції суглобів.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46627" y="6273046"/>
            <a:ext cx="756047" cy="30480"/>
          </a:xfrm>
          <a:prstGeom prst="roundRect">
            <a:avLst>
              <a:gd name="adj" fmla="val 297674"/>
            </a:avLst>
          </a:prstGeom>
          <a:solidFill>
            <a:srgbClr val="4A2C8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2193" y="6045279"/>
            <a:ext cx="486013" cy="48601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3403" y="6126242"/>
            <a:ext cx="18347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550" dirty="0"/>
          </a:p>
        </p:txBody>
      </p:sp>
      <p:sp>
        <p:nvSpPr>
          <p:cNvPr id="27" name="Text 25"/>
          <p:cNvSpPr/>
          <p:nvPr/>
        </p:nvSpPr>
        <p:spPr>
          <a:xfrm>
            <a:off x="2219444" y="6018252"/>
            <a:ext cx="390763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Медикаментозне лікування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56047" y="6485334"/>
            <a:ext cx="537102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Застосування ліків для зняття болю, запалення та покращення кровообігу.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Висновки та ключові моменти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Опорно-рухова система - це складний механізм, що забезпечує нашу рухливість. Дотримання здорового способу життя, профілактика та своєчасне лікування захворювань допоможуть зберегти її функціональність на довгі роки.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2024-09-26T12:09:15Z</dcterms:created>
  <dcterms:modified xsi:type="dcterms:W3CDTF">2024-09-26T12:09:15Z</dcterms:modified>
</cp:coreProperties>
</file>